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314" r:id="rId2"/>
    <p:sldId id="256" r:id="rId3"/>
    <p:sldId id="257" r:id="rId4"/>
    <p:sldId id="302" r:id="rId5"/>
    <p:sldId id="259" r:id="rId6"/>
    <p:sldId id="303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04" r:id="rId17"/>
  </p:sldIdLst>
  <p:sldSz cx="9144000" cy="5143500" type="screen16x9"/>
  <p:notesSz cx="6858000" cy="9144000"/>
  <p:embeddedFontLst>
    <p:embeddedFont>
      <p:font typeface="Nunito Sans" panose="020B0604020202020204" charset="0"/>
      <p:regular r:id="rId19"/>
      <p:bold r:id="rId20"/>
      <p:italic r:id="rId21"/>
      <p:boldItalic r:id="rId22"/>
    </p:embeddedFont>
    <p:embeddedFont>
      <p:font typeface="Quicksan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3E67E1-804D-4C6B-B013-2B5463CA1682}">
  <a:tblStyle styleId="{683E67E1-804D-4C6B-B013-2B5463CA1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58775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f0777d2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f0777d2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eecab152b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eecab152b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81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eecab152b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eecab152b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7fa9dfc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7fa9dfc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037200"/>
            <a:ext cx="3962100" cy="27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788884"/>
            <a:ext cx="39621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D9D9D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808150"/>
            <a:ext cx="40452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568925"/>
            <a:ext cx="40452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9D9D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689C1-1FA7-44C7-B03A-86F5582B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6999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3225" y="133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/>
              <a:t>Fifth Generation computers (2010-till date)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679350"/>
            <a:ext cx="77175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The current generation of computers which have made our lives easier and more convenient is all a part of the fifth generation of the computer. </a:t>
            </a:r>
            <a:endParaRPr sz="1600" dirty="0"/>
          </a:p>
        </p:txBody>
      </p:sp>
      <p:sp>
        <p:nvSpPr>
          <p:cNvPr id="2" name="AutoShape 2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A MacBook with lines of code on its screen on a busy des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" b="5441"/>
          <a:stretch/>
        </p:blipFill>
        <p:spPr bwMode="auto">
          <a:xfrm>
            <a:off x="2133600" y="1492875"/>
            <a:ext cx="5105400" cy="33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10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3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/>
          <p:nvPr/>
        </p:nvSpPr>
        <p:spPr>
          <a:xfrm>
            <a:off x="1693078" y="341305"/>
            <a:ext cx="5598737" cy="4336327"/>
          </a:xfrm>
          <a:prstGeom prst="roundRect">
            <a:avLst>
              <a:gd name="adj" fmla="val 4545"/>
            </a:avLst>
          </a:prstGeom>
          <a:solidFill>
            <a:srgbClr val="D9D9D9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446028" y="861780"/>
            <a:ext cx="6561250" cy="3381142"/>
          </a:xfrm>
          <a:prstGeom prst="roundRect">
            <a:avLst>
              <a:gd name="adj" fmla="val 454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1301678" y="699580"/>
            <a:ext cx="6561250" cy="3381142"/>
          </a:xfrm>
          <a:prstGeom prst="roundRect">
            <a:avLst>
              <a:gd name="adj" fmla="val 454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2073644" y="1274753"/>
            <a:ext cx="5017318" cy="11153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500" dirty="0"/>
              <a:t>Types of Computer</a:t>
            </a:r>
            <a:br>
              <a:rPr lang="en-US" sz="2500" dirty="0"/>
            </a:br>
            <a:br>
              <a:rPr lang="en-US" sz="2500" dirty="0"/>
            </a:br>
            <a:endParaRPr sz="2500" dirty="0"/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1946878" y="1964630"/>
            <a:ext cx="5286630" cy="1222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/>
              <a:t>There are majorly 4 types of computers which have been described briefly.</a:t>
            </a:r>
            <a:endParaRPr sz="1600" dirty="0"/>
          </a:p>
        </p:txBody>
      </p:sp>
      <p:pic>
        <p:nvPicPr>
          <p:cNvPr id="3074" name="Picture 2" descr="Pc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48" y="306306"/>
            <a:ext cx="928728" cy="92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812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7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  <p:bldP spid="2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3225" y="133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/>
              <a:t>Super computers 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679350"/>
            <a:ext cx="77175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Supercomputers are the fastest and the most expensive computers. These huge computers are used to solve very complex science and engineering problems. </a:t>
            </a:r>
            <a:endParaRPr sz="1600" dirty="0"/>
          </a:p>
        </p:txBody>
      </p:sp>
      <p:sp>
        <p:nvSpPr>
          <p:cNvPr id="2" name="AutoShape 2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Supercomputer - Wikipedi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50304"/>
            <a:ext cx="5029200" cy="3331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24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3225" y="133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/>
              <a:t>Mainframe computer 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679350"/>
            <a:ext cx="77175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Computers designed to be used in large firms and organizations where a lot of people have to work on the same database are called mainframe computers. </a:t>
            </a:r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endParaRPr lang="en-US" sz="1600" dirty="0"/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They are mostly used in Banks.</a:t>
            </a:r>
            <a:endParaRPr sz="1600" dirty="0"/>
          </a:p>
        </p:txBody>
      </p:sp>
      <p:sp>
        <p:nvSpPr>
          <p:cNvPr id="2" name="AutoShape 2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Supercomputer - Wikipedi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https://upload.wikimedia.org/wikipedia/commons/thumb/4/45/IBM_z13_and_LinuxONE_Rockhopper.jpg/220px-IBM_z13_and_LinuxONE_Rockhopper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What is a Mainframe Computer?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5" descr="Mainframe Computer Systems and Multiprogram Batch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85950"/>
            <a:ext cx="5669295" cy="29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40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3225" y="133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/>
              <a:t>Workstation Computer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679350"/>
            <a:ext cx="77175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Usually a single user system is called a work station. The RAM for such systems is more, and the processors are quite fast. </a:t>
            </a:r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endParaRPr lang="en-US" sz="1600" dirty="0"/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They are mostly used by an individual and can be used for multiple purposes.</a:t>
            </a:r>
            <a:endParaRPr sz="1600" dirty="0"/>
          </a:p>
        </p:txBody>
      </p:sp>
      <p:sp>
        <p:nvSpPr>
          <p:cNvPr id="2" name="AutoShape 2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Supercomputer - Wikipedi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https://upload.wikimedia.org/wikipedia/commons/thumb/4/45/IBM_z13_and_LinuxONE_Rockhopper.jpg/220px-IBM_z13_and_LinuxONE_Rockhopper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https://upload.wikimedia.org/wikipedia/commons/thumb/3/32/SPARCstation_1.jpg/250px-SPARCstation_1.jp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88" y="1981200"/>
            <a:ext cx="3949212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689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609600" y="-19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/>
              <a:t>Microcomputer Computer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438150"/>
            <a:ext cx="7717500" cy="19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Designed for personal use only. This type of computers can easily be moved from one place to the other. </a:t>
            </a:r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endParaRPr lang="en-US" sz="1600" dirty="0"/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They have a personal storage area, input &amp; output unit and a Central Processing Unit. </a:t>
            </a:r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endParaRPr lang="en-US" sz="1600" dirty="0"/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Examples for microcomputer are desktop, laptop, mobile phone, tables, etc. </a:t>
            </a:r>
            <a:endParaRPr sz="1600" dirty="0"/>
          </a:p>
        </p:txBody>
      </p:sp>
      <p:sp>
        <p:nvSpPr>
          <p:cNvPr id="2" name="AutoShape 2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Supercomputer - Wikipedi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https://upload.wikimedia.org/wikipedia/commons/thumb/4/45/IBM_z13_and_LinuxONE_Rockhopper.jpg/220px-IBM_z13_and_LinuxONE_Rockhopper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https://upload.wikimedia.org/wikipedia/commons/thumb/3/32/SPARCstation_1.jpg/250px-SPARCstation_1.jp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9" t="23736" r="25326" b="18333"/>
          <a:stretch/>
        </p:blipFill>
        <p:spPr bwMode="auto">
          <a:xfrm>
            <a:off x="1828800" y="2618260"/>
            <a:ext cx="2663824" cy="21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186" y="2618260"/>
            <a:ext cx="2545110" cy="197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032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9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9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742950"/>
            <a:ext cx="35052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49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rson using MacBook 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400050"/>
            <a:ext cx="9220200" cy="6005341"/>
          </a:xfrm>
          <a:prstGeom prst="rect">
            <a:avLst/>
          </a:prstGeom>
          <a:noFill/>
          <a:ln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Google Shape;168;p28"/>
          <p:cNvSpPr/>
          <p:nvPr/>
        </p:nvSpPr>
        <p:spPr>
          <a:xfrm>
            <a:off x="387975" y="855325"/>
            <a:ext cx="3721200" cy="3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ctrTitle"/>
          </p:nvPr>
        </p:nvSpPr>
        <p:spPr>
          <a:xfrm>
            <a:off x="838200" y="-202900"/>
            <a:ext cx="5638800" cy="1860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FUNDAMENTALS OF COMPUTER 2 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444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500" dirty="0">
                <a:latin typeface="Quicksand" charset="0"/>
              </a:rPr>
              <a:t>Evolution of Computer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600" dirty="0"/>
              <a:t>The computer started as a huge electronic device which took a large area, and the mechanism was very complicated. </a:t>
            </a:r>
          </a:p>
          <a:p>
            <a:pPr>
              <a:buFont typeface="Wingdings" pitchFamily="2" charset="2"/>
              <a:buChar char="q"/>
            </a:pPr>
            <a:endParaRPr lang="en-US" sz="1600" dirty="0"/>
          </a:p>
          <a:p>
            <a:pPr>
              <a:buFont typeface="Wingdings" pitchFamily="2" charset="2"/>
              <a:buChar char="q"/>
            </a:pPr>
            <a:r>
              <a:rPr lang="en-US" sz="1600" dirty="0"/>
              <a:t>In the course of time, those huge machines were converted into smaller versions, starting with the monitors, then laptop and later on the invention of tablets.</a:t>
            </a:r>
          </a:p>
          <a:p>
            <a:pPr>
              <a:buFont typeface="Wingdings" pitchFamily="2" charset="2"/>
              <a:buChar char="q"/>
            </a:pPr>
            <a:endParaRPr lang="en-US" sz="1600" dirty="0"/>
          </a:p>
          <a:p>
            <a:pPr>
              <a:buFont typeface="Wingdings" pitchFamily="2" charset="2"/>
              <a:buChar char="q"/>
            </a:pPr>
            <a:r>
              <a:rPr lang="en-US" sz="1600" dirty="0"/>
              <a:t>The first fully electronic computer was introduced in the 1930s, and since then, the development of computer and its related devices has been unstoppable.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7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en was the first computer invented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1" y="1428750"/>
            <a:ext cx="4267698" cy="32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ry of computers - from the Abacus to the i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061144"/>
            <a:ext cx="3941872" cy="197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41904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Quicksand" charset="0"/>
              </a:rPr>
              <a:t>Images of world’s first computer </a:t>
            </a:r>
          </a:p>
        </p:txBody>
      </p:sp>
      <p:pic>
        <p:nvPicPr>
          <p:cNvPr id="2054" name="Picture 6" descr="How the World&amp;#39;s First Computer Was Rescued From the Scrap Heap | WIR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2" y="9715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248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/>
          <p:nvPr/>
        </p:nvSpPr>
        <p:spPr>
          <a:xfrm>
            <a:off x="1693078" y="341305"/>
            <a:ext cx="5598737" cy="4336327"/>
          </a:xfrm>
          <a:prstGeom prst="roundRect">
            <a:avLst>
              <a:gd name="adj" fmla="val 4545"/>
            </a:avLst>
          </a:prstGeom>
          <a:solidFill>
            <a:srgbClr val="D9D9D9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446028" y="861780"/>
            <a:ext cx="6561250" cy="3381142"/>
          </a:xfrm>
          <a:prstGeom prst="roundRect">
            <a:avLst>
              <a:gd name="adj" fmla="val 454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1301678" y="699580"/>
            <a:ext cx="6561250" cy="3381142"/>
          </a:xfrm>
          <a:prstGeom prst="roundRect">
            <a:avLst>
              <a:gd name="adj" fmla="val 454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2073644" y="1274753"/>
            <a:ext cx="5017318" cy="11153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500" dirty="0"/>
              <a:t>Generations of Computer</a:t>
            </a:r>
            <a:br>
              <a:rPr lang="en-US" sz="2500" dirty="0"/>
            </a:br>
            <a:br>
              <a:rPr lang="en-US" sz="2500" dirty="0"/>
            </a:br>
            <a:endParaRPr sz="2500" dirty="0"/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1946878" y="1964630"/>
            <a:ext cx="5286630" cy="1222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/>
              <a:t>There are a total of five Generations of Computer, with each Generation something new was discovered to improvise the functioning and the use of the computer systems.</a:t>
            </a:r>
            <a:endParaRPr sz="1600" dirty="0"/>
          </a:p>
        </p:txBody>
      </p:sp>
      <p:pic>
        <p:nvPicPr>
          <p:cNvPr id="3074" name="Picture 2" descr="Pc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48" y="306306"/>
            <a:ext cx="928728" cy="92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7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  <p:bldP spid="2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3225" y="133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/>
              <a:t>First Generation computers (1940-1956)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679350"/>
            <a:ext cx="77175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This Generation computers relied on Machine Language (the Language of 0s and 1s) and used Vacuum tubes as components of memory. </a:t>
            </a:r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endParaRPr lang="en-US" sz="1600" dirty="0"/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They were huge in size and occupied almost a room-size area to fit in</a:t>
            </a:r>
            <a:endParaRPr sz="1600" dirty="0"/>
          </a:p>
        </p:txBody>
      </p:sp>
      <p:pic>
        <p:nvPicPr>
          <p:cNvPr id="4100" name="Picture 4" descr="First Generation of Computer from 1940 to 1956 | Hardware and Software  Technology using in first generation of computer | Advantages,  Disadvantages and Application of First Generation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85950"/>
            <a:ext cx="4267200" cy="305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85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3225" y="133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/>
              <a:t>Second Generation computers (1956-1963)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679350"/>
            <a:ext cx="77175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sz="1600" dirty="0"/>
              <a:t>The Second Generation computers used transistors, the speed of the transistor decided the speed of the computer.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It was less expensive in comparison to the 1st Generation computers and took comparatively less space.</a:t>
            </a:r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endParaRPr sz="1600" dirty="0"/>
          </a:p>
        </p:txBody>
      </p:sp>
      <p:pic>
        <p:nvPicPr>
          <p:cNvPr id="5122" name="Picture 2" descr="Advantages and Disadvantages of Second Generation Computer | TutsMa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67908"/>
            <a:ext cx="3810000" cy="305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15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3225" y="133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/>
              <a:t>Third Generation computers (1964-1971)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679350"/>
            <a:ext cx="77175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sz="1600" dirty="0"/>
              <a:t>The phase when the usage of keyboards and monitors ha started for the input and output. </a:t>
            </a:r>
          </a:p>
          <a:p>
            <a:pPr lvl="0">
              <a:buFont typeface="Wingdings" pitchFamily="2" charset="2"/>
              <a:buChar char="q"/>
            </a:pPr>
            <a:r>
              <a:rPr lang="en-US" sz="1600" dirty="0"/>
              <a:t>The transistors had been reduced in size and were placed on silicon chips. This increased the speed of the computer.</a:t>
            </a:r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endParaRPr sz="1600" dirty="0"/>
          </a:p>
        </p:txBody>
      </p:sp>
      <p:pic>
        <p:nvPicPr>
          <p:cNvPr id="7170" name="Picture 2" descr="Computer - Third Generation - Tutorials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67909"/>
            <a:ext cx="421868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428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13225" y="133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/>
              <a:t>Fourth Generation computers (1972-2010)</a:t>
            </a:r>
            <a:br>
              <a:rPr lang="en-US" sz="2500" dirty="0">
                <a:latin typeface="Quicksand" charset="0"/>
              </a:rPr>
            </a:br>
            <a:endParaRPr sz="2500" dirty="0">
              <a:latin typeface="Quicksand" charset="0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3225" y="679350"/>
            <a:ext cx="77175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The maximum developments were done during this time phase as technology has advanced many folds. </a:t>
            </a:r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endParaRPr lang="en-US" sz="1600" dirty="0"/>
          </a:p>
          <a:p>
            <a:pPr marL="285750" lvl="0" indent="-285750">
              <a:lnSpc>
                <a:spcPct val="100000"/>
              </a:lnSpc>
              <a:buSzPts val="1100"/>
              <a:buFont typeface="Wingdings" pitchFamily="2" charset="2"/>
              <a:buChar char="q"/>
            </a:pPr>
            <a:r>
              <a:rPr lang="en-US" sz="1600" dirty="0"/>
              <a:t>By this time, millions of transistors could be placed on the silicon circuits. </a:t>
            </a:r>
            <a:endParaRPr sz="1600" dirty="0"/>
          </a:p>
        </p:txBody>
      </p:sp>
      <p:sp>
        <p:nvSpPr>
          <p:cNvPr id="2" name="AutoShape 2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Fourth Generation of Computer- Advantage and Disadvangate of fourth  gene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Fourth Generation of Computer - Generation of Comput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2" name="Picture 10" descr="Fourth Generation of Computer - Generation of Compu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3" b="14013"/>
          <a:stretch/>
        </p:blipFill>
        <p:spPr bwMode="auto">
          <a:xfrm>
            <a:off x="2209800" y="2038350"/>
            <a:ext cx="48913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28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1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</p:bldLst>
  </p:timing>
</p:sld>
</file>

<file path=ppt/theme/theme1.xml><?xml version="1.0" encoding="utf-8"?>
<a:theme xmlns:a="http://schemas.openxmlformats.org/drawingml/2006/main" name="Learn to Send an E-Mail! by Slidesgo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1B2F73"/>
      </a:lt2>
      <a:accent1>
        <a:srgbClr val="006D31"/>
      </a:accent1>
      <a:accent2>
        <a:srgbClr val="4F1A4F"/>
      </a:accent2>
      <a:accent3>
        <a:srgbClr val="F5B3C7"/>
      </a:accent3>
      <a:accent4>
        <a:srgbClr val="FD5319"/>
      </a:accent4>
      <a:accent5>
        <a:srgbClr val="1B2F73"/>
      </a:accent5>
      <a:accent6>
        <a:srgbClr val="006D3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517</Words>
  <Application>Microsoft Office PowerPoint</Application>
  <PresentationFormat>On-screen Show (16:9)</PresentationFormat>
  <Paragraphs>44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Quicksand</vt:lpstr>
      <vt:lpstr>Wingdings</vt:lpstr>
      <vt:lpstr>Nunito Sans</vt:lpstr>
      <vt:lpstr>Learn to Send an E-Mail! by Slidesgo</vt:lpstr>
      <vt:lpstr>PowerPoint Presentation</vt:lpstr>
      <vt:lpstr>FUNDAMENTALS OF COMPUTER 2 </vt:lpstr>
      <vt:lpstr>Evolution of Computer </vt:lpstr>
      <vt:lpstr>PowerPoint Presentation</vt:lpstr>
      <vt:lpstr>Generations of Computer  </vt:lpstr>
      <vt:lpstr>First Generation computers (1940-1956) </vt:lpstr>
      <vt:lpstr>Second Generation computers (1956-1963) </vt:lpstr>
      <vt:lpstr>Third Generation computers (1964-1971) </vt:lpstr>
      <vt:lpstr>Fourth Generation computers (1972-2010) </vt:lpstr>
      <vt:lpstr>Fifth Generation computers (2010-till date) </vt:lpstr>
      <vt:lpstr>Types of Computer  </vt:lpstr>
      <vt:lpstr>Super computers  </vt:lpstr>
      <vt:lpstr>Mainframe computer  </vt:lpstr>
      <vt:lpstr>Workstation Computer   </vt:lpstr>
      <vt:lpstr>Microcomputer Computer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COMPUTER 2</dc:title>
  <dc:creator>DNYANADA MAHAJAN</dc:creator>
  <cp:lastModifiedBy>dnyanada02@gmail.com</cp:lastModifiedBy>
  <cp:revision>14</cp:revision>
  <dcterms:modified xsi:type="dcterms:W3CDTF">2021-07-21T07:47:43Z</dcterms:modified>
</cp:coreProperties>
</file>